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706" r:id="rId2"/>
    <p:sldMasterId id="2147483654" r:id="rId3"/>
    <p:sldMasterId id="2147483663" r:id="rId4"/>
    <p:sldMasterId id="2147483704" r:id="rId5"/>
  </p:sldMasterIdLst>
  <p:notesMasterIdLst>
    <p:notesMasterId r:id="rId7"/>
  </p:notesMasterIdLst>
  <p:handoutMasterIdLst>
    <p:handoutMasterId r:id="rId8"/>
  </p:handoutMasterIdLst>
  <p:sldIdLst>
    <p:sldId id="271" r:id="rId6"/>
  </p:sldIdLst>
  <p:sldSz cx="16203613" cy="9144000"/>
  <p:notesSz cx="7102475" cy="10233025"/>
  <p:defaultTextStyle>
    <a:defPPr>
      <a:defRPr lang="en-US"/>
    </a:defPPr>
    <a:lvl1pPr marL="0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205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8410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2614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6819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1024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5229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69434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3638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2" userDrawn="1">
          <p15:clr>
            <a:srgbClr val="A4A3A4"/>
          </p15:clr>
        </p15:guide>
        <p15:guide id="2" pos="60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Luiza Soares" initials="MS" lastIdx="2" clrIdx="0">
    <p:extLst>
      <p:ext uri="{19B8F6BF-5375-455C-9EA6-DF929625EA0E}">
        <p15:presenceInfo xmlns:p15="http://schemas.microsoft.com/office/powerpoint/2012/main" userId="S-1-5-21-4051375679-2599834631-374799891-11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3324B"/>
    <a:srgbClr val="2C425F"/>
    <a:srgbClr val="CCCCCC"/>
    <a:srgbClr val="084042"/>
    <a:srgbClr val="F4D222"/>
    <a:srgbClr val="11617F"/>
    <a:srgbClr val="008192"/>
    <a:srgbClr val="E6E6E6"/>
    <a:srgbClr val="5CA5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88714" autoAdjust="0"/>
  </p:normalViewPr>
  <p:slideViewPr>
    <p:cSldViewPr snapToGrid="0" snapToObjects="1">
      <p:cViewPr varScale="1">
        <p:scale>
          <a:sx n="77" d="100"/>
          <a:sy n="77" d="100"/>
        </p:scale>
        <p:origin x="1290" y="54"/>
      </p:cViewPr>
      <p:guideLst>
        <p:guide orient="horz" pos="3742"/>
        <p:guide pos="607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40" d="100"/>
          <a:sy n="140" d="100"/>
        </p:scale>
        <p:origin x="-4800" y="-104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78382" cy="512001"/>
          </a:xfrm>
          <a:prstGeom prst="rect">
            <a:avLst/>
          </a:prstGeom>
        </p:spPr>
        <p:txBody>
          <a:bodyPr vert="horz" lIns="94764" tIns="47383" rIns="94764" bIns="473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487" y="3"/>
            <a:ext cx="3078382" cy="512001"/>
          </a:xfrm>
          <a:prstGeom prst="rect">
            <a:avLst/>
          </a:prstGeom>
        </p:spPr>
        <p:txBody>
          <a:bodyPr vert="horz" lIns="94764" tIns="47383" rIns="94764" bIns="47383" rtlCol="0"/>
          <a:lstStyle>
            <a:lvl1pPr algn="r">
              <a:defRPr sz="1200"/>
            </a:lvl1pPr>
          </a:lstStyle>
          <a:p>
            <a:fld id="{AF6AF851-948E-C843-AACF-98E0702920C9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719280"/>
            <a:ext cx="3078382" cy="512001"/>
          </a:xfrm>
          <a:prstGeom prst="rect">
            <a:avLst/>
          </a:prstGeom>
        </p:spPr>
        <p:txBody>
          <a:bodyPr vert="horz" lIns="94764" tIns="47383" rIns="94764" bIns="473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487" y="9719280"/>
            <a:ext cx="3078382" cy="512001"/>
          </a:xfrm>
          <a:prstGeom prst="rect">
            <a:avLst/>
          </a:prstGeom>
        </p:spPr>
        <p:txBody>
          <a:bodyPr vert="horz" lIns="94764" tIns="47383" rIns="94764" bIns="47383" rtlCol="0" anchor="b"/>
          <a:lstStyle>
            <a:lvl1pPr algn="r">
              <a:defRPr sz="1200"/>
            </a:lvl1pPr>
          </a:lstStyle>
          <a:p>
            <a:fld id="{640D9E6B-E047-CB47-85B2-B50ECDDE706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69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7739" cy="511651"/>
          </a:xfrm>
          <a:prstGeom prst="rect">
            <a:avLst/>
          </a:prstGeom>
        </p:spPr>
        <p:txBody>
          <a:bodyPr vert="horz" lIns="96564" tIns="48282" rIns="96564" bIns="482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6" y="0"/>
            <a:ext cx="3077739" cy="511651"/>
          </a:xfrm>
          <a:prstGeom prst="rect">
            <a:avLst/>
          </a:prstGeom>
        </p:spPr>
        <p:txBody>
          <a:bodyPr vert="horz" lIns="96564" tIns="48282" rIns="96564" bIns="48282" rtlCol="0"/>
          <a:lstStyle>
            <a:lvl1pPr algn="r">
              <a:defRPr sz="1200"/>
            </a:lvl1pPr>
          </a:lstStyle>
          <a:p>
            <a:fld id="{4820D42E-29B0-8643-8ABC-92BB497FF44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813" y="766763"/>
            <a:ext cx="68008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64" tIns="48282" rIns="96564" bIns="48282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719599"/>
            <a:ext cx="3077739" cy="511651"/>
          </a:xfrm>
          <a:prstGeom prst="rect">
            <a:avLst/>
          </a:prstGeom>
        </p:spPr>
        <p:txBody>
          <a:bodyPr vert="horz" lIns="96564" tIns="48282" rIns="96564" bIns="482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6" y="9719599"/>
            <a:ext cx="3077739" cy="511651"/>
          </a:xfrm>
          <a:prstGeom prst="rect">
            <a:avLst/>
          </a:prstGeom>
        </p:spPr>
        <p:txBody>
          <a:bodyPr vert="horz" lIns="96564" tIns="48282" rIns="96564" bIns="48282" rtlCol="0" anchor="b"/>
          <a:lstStyle>
            <a:lvl1pPr algn="r">
              <a:defRPr sz="1200"/>
            </a:lvl1pPr>
          </a:lstStyle>
          <a:p>
            <a:fld id="{658BA7E7-8160-5A44-9006-79B4E1C8301E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Slide Image Placeholder 3"/>
          <p:cNvSpPr txBox="1">
            <a:spLocks noRot="1" noChangeAspect="1"/>
          </p:cNvSpPr>
          <p:nvPr/>
        </p:nvSpPr>
        <p:spPr>
          <a:xfrm>
            <a:off x="421390" y="4941226"/>
            <a:ext cx="6259700" cy="383738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64" tIns="48282" rIns="96564" bIns="48282" rtlCol="0" anchor="ctr"/>
          <a:lstStyle>
            <a:lvl1pPr marL="0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4205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48410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2614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6819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21024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45229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69434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93638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2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4205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8410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2614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96819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21024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5229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69434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93638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710893" y="4924295"/>
            <a:ext cx="5680694" cy="4029603"/>
          </a:xfrm>
          <a:prstGeom prst="rect">
            <a:avLst/>
          </a:prstGeom>
        </p:spPr>
        <p:txBody>
          <a:bodyPr lIns="94764" tIns="47383" rIns="94764" bIns="47383"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BA7E7-8160-5A44-9006-79B4E1C8301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41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28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127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76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449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24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>
          <a:xfrm>
            <a:off x="8458200" y="1674906"/>
            <a:ext cx="6662058" cy="206210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724205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PARA ADICIONAR O TÍTULO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8458200" y="4041922"/>
            <a:ext cx="6662058" cy="155779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24205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4841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17261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89681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2102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34522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06943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793638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CLIQUE PARA ADICIONAR </a:t>
            </a:r>
            <a:br>
              <a:rPr lang="pt-BR" dirty="0"/>
            </a:br>
            <a:r>
              <a:rPr lang="pt-BR" dirty="0"/>
              <a:t>O AUTOR / LOCAL E DATA</a:t>
            </a:r>
          </a:p>
        </p:txBody>
      </p:sp>
      <p:pic>
        <p:nvPicPr>
          <p:cNvPr id="12" name="Picture 11" descr="151218guia_de_marca_03-01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25098" y="0"/>
            <a:ext cx="2407054" cy="1350211"/>
          </a:xfrm>
          <a:prstGeom prst="rect">
            <a:avLst/>
          </a:prstGeom>
        </p:spPr>
      </p:pic>
      <p:pic>
        <p:nvPicPr>
          <p:cNvPr id="13" name="Picture 6" descr="Pre_Sal_Horiz_rgb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624" y="7815898"/>
            <a:ext cx="2129954" cy="150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0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724205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3154" indent="-543154" algn="l" defTabSz="724205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6833" indent="-452628" algn="l" defTabSz="724205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512" indent="-362102" algn="l" defTabSz="724205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34717" indent="-362102" algn="l" defTabSz="72420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8922" indent="-362102" algn="l" defTabSz="724205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8312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0733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3153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5574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4205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4841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261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89681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522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6943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93638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1218guia_de_marca_03-01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0" y="7810722"/>
            <a:ext cx="2407054" cy="1350211"/>
          </a:xfrm>
          <a:prstGeom prst="rect">
            <a:avLst/>
          </a:prstGeom>
        </p:spPr>
      </p:pic>
      <p:pic>
        <p:nvPicPr>
          <p:cNvPr id="8" name="Picture 7" descr="151218guia_de_marca_021-0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5021" y="467004"/>
            <a:ext cx="1213119" cy="205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9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>
          <a:xfrm>
            <a:off x="8458200" y="1674906"/>
            <a:ext cx="6662058" cy="206210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724205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PARA ADICIONAR O TÍTULO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8458200" y="4041922"/>
            <a:ext cx="6662058" cy="155779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24205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4841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17261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89681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2102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34522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06943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793638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CLIQUE PARA ADICIONAR </a:t>
            </a:r>
            <a:br>
              <a:rPr lang="pt-BR" dirty="0"/>
            </a:br>
            <a:r>
              <a:rPr lang="pt-BR" dirty="0"/>
              <a:t>O AUTOR / LOCAL E DATA</a:t>
            </a:r>
          </a:p>
        </p:txBody>
      </p:sp>
      <p:pic>
        <p:nvPicPr>
          <p:cNvPr id="13" name="Picture 6" descr="Pre_Sal_Horiz_rgb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624" y="7815898"/>
            <a:ext cx="2129954" cy="1501274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-1" y="-3983"/>
            <a:ext cx="16203613" cy="6150784"/>
          </a:xfrm>
          <a:prstGeom prst="rect">
            <a:avLst/>
          </a:prstGeom>
          <a:solidFill>
            <a:srgbClr val="00819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2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724205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3154" indent="-543154" algn="l" defTabSz="724205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6833" indent="-452628" algn="l" defTabSz="724205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512" indent="-362102" algn="l" defTabSz="724205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34717" indent="-362102" algn="l" defTabSz="72420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8922" indent="-362102" algn="l" defTabSz="724205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8312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0733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3153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5574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4205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4841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261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89681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522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6943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93638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>
          <a:xfrm>
            <a:off x="8458200" y="1674906"/>
            <a:ext cx="6662058" cy="206210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724205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PARA ADICIONAR O TÍTULO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8458200" y="4041922"/>
            <a:ext cx="6662058" cy="155779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24205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4841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17261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89681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2102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34522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06943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793638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CLIQUE PARA ADICIONAR </a:t>
            </a:r>
            <a:br>
              <a:rPr lang="pt-BR" dirty="0"/>
            </a:br>
            <a:r>
              <a:rPr lang="pt-BR" dirty="0"/>
              <a:t>O AUTOR / LOCAL E DATA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203613" cy="7457704"/>
          </a:xfrm>
          <a:prstGeom prst="rect">
            <a:avLst/>
          </a:prstGeom>
          <a:solidFill>
            <a:srgbClr val="00819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Pre_Sal_Horiz_rgb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871" y="7052024"/>
            <a:ext cx="3555979" cy="250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1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724205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3154" indent="-543154" algn="l" defTabSz="724205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6833" indent="-452628" algn="l" defTabSz="724205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512" indent="-362102" algn="l" defTabSz="724205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34717" indent="-362102" algn="l" defTabSz="72420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8922" indent="-362102" algn="l" defTabSz="724205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8312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0733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3153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5574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4205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4841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261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89681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522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6943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93638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>
          <a:xfrm>
            <a:off x="8458200" y="1674906"/>
            <a:ext cx="6662058" cy="206210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724205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PARA ADICIONAR O TÍTULO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8458200" y="4041922"/>
            <a:ext cx="6662058" cy="155779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24205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4841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17261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89681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2102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34522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06943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793638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CLIQUE PARA ADICIONAR </a:t>
            </a:r>
            <a:br>
              <a:rPr lang="pt-BR" dirty="0"/>
            </a:br>
            <a:r>
              <a:rPr lang="pt-BR" dirty="0"/>
              <a:t>O AUTOR / LOCAL E DATA</a:t>
            </a:r>
          </a:p>
        </p:txBody>
      </p:sp>
      <p:pic>
        <p:nvPicPr>
          <p:cNvPr id="13" name="Picture 6" descr="Pre_Sal_Horiz_rgb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624" y="7815898"/>
            <a:ext cx="2129954" cy="150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3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724205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3154" indent="-543154" algn="l" defTabSz="724205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6833" indent="-452628" algn="l" defTabSz="724205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512" indent="-362102" algn="l" defTabSz="724205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34717" indent="-362102" algn="l" defTabSz="72420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8922" indent="-362102" algn="l" defTabSz="724205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8312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0733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3153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5574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4205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4841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261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89681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522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6943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93638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Conector reto 78">
            <a:extLst>
              <a:ext uri="{FF2B5EF4-FFF2-40B4-BE49-F238E27FC236}">
                <a16:creationId xmlns:a16="http://schemas.microsoft.com/office/drawing/2014/main" id="{BF076C8E-73D3-4282-966A-8C2F41A9AB86}"/>
              </a:ext>
            </a:extLst>
          </p:cNvPr>
          <p:cNvCxnSpPr/>
          <p:nvPr/>
        </p:nvCxnSpPr>
        <p:spPr>
          <a:xfrm flipV="1">
            <a:off x="11238514" y="4187664"/>
            <a:ext cx="1969585" cy="7254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to 102">
            <a:extLst>
              <a:ext uri="{FF2B5EF4-FFF2-40B4-BE49-F238E27FC236}">
                <a16:creationId xmlns:a16="http://schemas.microsoft.com/office/drawing/2014/main" id="{81486446-4ADA-48E6-9782-614690C6CFD5}"/>
              </a:ext>
            </a:extLst>
          </p:cNvPr>
          <p:cNvCxnSpPr>
            <a:cxnSpLocks/>
          </p:cNvCxnSpPr>
          <p:nvPr/>
        </p:nvCxnSpPr>
        <p:spPr>
          <a:xfrm>
            <a:off x="10443481" y="6588161"/>
            <a:ext cx="0" cy="859402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503F6A51-4644-7C03-FEED-0DE9681D9360}"/>
              </a:ext>
            </a:extLst>
          </p:cNvPr>
          <p:cNvCxnSpPr/>
          <p:nvPr/>
        </p:nvCxnSpPr>
        <p:spPr>
          <a:xfrm flipV="1">
            <a:off x="11262355" y="5164701"/>
            <a:ext cx="1969585" cy="7254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00">
            <a:extLst>
              <a:ext uri="{FF2B5EF4-FFF2-40B4-BE49-F238E27FC236}">
                <a16:creationId xmlns:a16="http://schemas.microsoft.com/office/drawing/2014/main" id="{C5B8D672-BDDE-CE43-87ED-3F16C296333C}"/>
              </a:ext>
            </a:extLst>
          </p:cNvPr>
          <p:cNvCxnSpPr/>
          <p:nvPr/>
        </p:nvCxnSpPr>
        <p:spPr>
          <a:xfrm flipV="1">
            <a:off x="6963899" y="3077696"/>
            <a:ext cx="2566870" cy="33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00">
            <a:extLst>
              <a:ext uri="{FF2B5EF4-FFF2-40B4-BE49-F238E27FC236}">
                <a16:creationId xmlns:a16="http://schemas.microsoft.com/office/drawing/2014/main" id="{80CB19C1-4DBF-1BCB-08CD-289B67CA1F03}"/>
              </a:ext>
            </a:extLst>
          </p:cNvPr>
          <p:cNvCxnSpPr/>
          <p:nvPr/>
        </p:nvCxnSpPr>
        <p:spPr>
          <a:xfrm flipV="1">
            <a:off x="8209234" y="4208212"/>
            <a:ext cx="2566870" cy="33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4A09272A-3396-112E-2D7B-6C3F93D8B700}"/>
              </a:ext>
            </a:extLst>
          </p:cNvPr>
          <p:cNvCxnSpPr>
            <a:cxnSpLocks/>
          </p:cNvCxnSpPr>
          <p:nvPr/>
        </p:nvCxnSpPr>
        <p:spPr>
          <a:xfrm>
            <a:off x="2009660" y="5587280"/>
            <a:ext cx="0" cy="1000098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E5F80AA-55F9-7C65-D638-9A19DECF9481}"/>
              </a:ext>
            </a:extLst>
          </p:cNvPr>
          <p:cNvCxnSpPr>
            <a:cxnSpLocks/>
          </p:cNvCxnSpPr>
          <p:nvPr/>
        </p:nvCxnSpPr>
        <p:spPr>
          <a:xfrm>
            <a:off x="6849615" y="6585816"/>
            <a:ext cx="873" cy="73261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0AB9D2C6-62B6-569D-AC55-F10E320C056A}"/>
              </a:ext>
            </a:extLst>
          </p:cNvPr>
          <p:cNvCxnSpPr/>
          <p:nvPr/>
        </p:nvCxnSpPr>
        <p:spPr>
          <a:xfrm>
            <a:off x="6995826" y="6829590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200">
            <a:extLst>
              <a:ext uri="{FF2B5EF4-FFF2-40B4-BE49-F238E27FC236}">
                <a16:creationId xmlns:a16="http://schemas.microsoft.com/office/drawing/2014/main" id="{4698CE45-8931-61DE-1DD6-BB69B20B4C13}"/>
              </a:ext>
            </a:extLst>
          </p:cNvPr>
          <p:cNvCxnSpPr>
            <a:cxnSpLocks/>
          </p:cNvCxnSpPr>
          <p:nvPr/>
        </p:nvCxnSpPr>
        <p:spPr>
          <a:xfrm flipV="1">
            <a:off x="8208974" y="814742"/>
            <a:ext cx="1283434" cy="4791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to 149"/>
          <p:cNvCxnSpPr>
            <a:cxnSpLocks/>
          </p:cNvCxnSpPr>
          <p:nvPr/>
        </p:nvCxnSpPr>
        <p:spPr>
          <a:xfrm flipV="1">
            <a:off x="3845189" y="1961594"/>
            <a:ext cx="3750388" cy="19263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200">
            <a:extLst>
              <a:ext uri="{FF2B5EF4-FFF2-40B4-BE49-F238E27FC236}">
                <a16:creationId xmlns:a16="http://schemas.microsoft.com/office/drawing/2014/main" id="{C30EBD70-B1C4-8414-F7B2-DBB84B5EFD60}"/>
              </a:ext>
            </a:extLst>
          </p:cNvPr>
          <p:cNvCxnSpPr/>
          <p:nvPr/>
        </p:nvCxnSpPr>
        <p:spPr>
          <a:xfrm flipV="1">
            <a:off x="6943846" y="3707353"/>
            <a:ext cx="2566870" cy="33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>
            <a:extLst>
              <a:ext uri="{FF2B5EF4-FFF2-40B4-BE49-F238E27FC236}">
                <a16:creationId xmlns:a16="http://schemas.microsoft.com/office/drawing/2014/main" id="{941A2D93-CFEA-4FB3-9074-2DE46C4B42C7}"/>
              </a:ext>
            </a:extLst>
          </p:cNvPr>
          <p:cNvCxnSpPr>
            <a:cxnSpLocks/>
          </p:cNvCxnSpPr>
          <p:nvPr/>
        </p:nvCxnSpPr>
        <p:spPr>
          <a:xfrm flipH="1">
            <a:off x="8739980" y="6635988"/>
            <a:ext cx="7854" cy="802431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to 146"/>
          <p:cNvCxnSpPr/>
          <p:nvPr/>
        </p:nvCxnSpPr>
        <p:spPr>
          <a:xfrm>
            <a:off x="5748541" y="6845637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Conector reto 208"/>
          <p:cNvCxnSpPr>
            <a:cxnSpLocks/>
          </p:cNvCxnSpPr>
          <p:nvPr/>
        </p:nvCxnSpPr>
        <p:spPr>
          <a:xfrm flipH="1">
            <a:off x="5573586" y="6577798"/>
            <a:ext cx="4692" cy="107444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0" name="Retângulo de cantos arredondados 5"/>
          <p:cNvSpPr/>
          <p:nvPr/>
        </p:nvSpPr>
        <p:spPr>
          <a:xfrm>
            <a:off x="5002957" y="7115631"/>
            <a:ext cx="1223286" cy="62441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Gerência de  Licitações e Contratos</a:t>
            </a:r>
          </a:p>
        </p:txBody>
      </p:sp>
      <p:cxnSp>
        <p:nvCxnSpPr>
          <p:cNvPr id="91" name="Conector reto 90"/>
          <p:cNvCxnSpPr>
            <a:cxnSpLocks/>
          </p:cNvCxnSpPr>
          <p:nvPr/>
        </p:nvCxnSpPr>
        <p:spPr>
          <a:xfrm>
            <a:off x="14668265" y="5613794"/>
            <a:ext cx="11832" cy="169260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>
            <a:cxnSpLocks/>
          </p:cNvCxnSpPr>
          <p:nvPr/>
        </p:nvCxnSpPr>
        <p:spPr>
          <a:xfrm>
            <a:off x="4326592" y="6585698"/>
            <a:ext cx="10159" cy="810482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Conector reto 157"/>
          <p:cNvCxnSpPr>
            <a:cxnSpLocks/>
          </p:cNvCxnSpPr>
          <p:nvPr/>
        </p:nvCxnSpPr>
        <p:spPr>
          <a:xfrm flipH="1">
            <a:off x="1440472" y="6817934"/>
            <a:ext cx="12273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to 155"/>
          <p:cNvCxnSpPr/>
          <p:nvPr/>
        </p:nvCxnSpPr>
        <p:spPr>
          <a:xfrm>
            <a:off x="2867878" y="6817548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to 154"/>
          <p:cNvCxnSpPr/>
          <p:nvPr/>
        </p:nvCxnSpPr>
        <p:spPr>
          <a:xfrm>
            <a:off x="8980974" y="6879223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to 147"/>
          <p:cNvCxnSpPr/>
          <p:nvPr/>
        </p:nvCxnSpPr>
        <p:spPr>
          <a:xfrm>
            <a:off x="10671208" y="6876036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to 143"/>
          <p:cNvCxnSpPr/>
          <p:nvPr/>
        </p:nvCxnSpPr>
        <p:spPr>
          <a:xfrm>
            <a:off x="12327854" y="6894123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/>
          <p:cNvCxnSpPr>
            <a:cxnSpLocks/>
          </p:cNvCxnSpPr>
          <p:nvPr/>
        </p:nvCxnSpPr>
        <p:spPr>
          <a:xfrm>
            <a:off x="2696477" y="6591791"/>
            <a:ext cx="0" cy="89100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to 129"/>
          <p:cNvCxnSpPr>
            <a:cxnSpLocks/>
          </p:cNvCxnSpPr>
          <p:nvPr/>
        </p:nvCxnSpPr>
        <p:spPr>
          <a:xfrm flipH="1">
            <a:off x="1260043" y="6585698"/>
            <a:ext cx="30451" cy="1038785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200"/>
          <p:cNvCxnSpPr/>
          <p:nvPr/>
        </p:nvCxnSpPr>
        <p:spPr>
          <a:xfrm flipV="1">
            <a:off x="7129580" y="4660778"/>
            <a:ext cx="2566870" cy="33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to 109"/>
          <p:cNvCxnSpPr/>
          <p:nvPr/>
        </p:nvCxnSpPr>
        <p:spPr>
          <a:xfrm flipV="1">
            <a:off x="11213160" y="4687542"/>
            <a:ext cx="1969585" cy="7254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/>
          <p:cNvCxnSpPr>
            <a:cxnSpLocks/>
          </p:cNvCxnSpPr>
          <p:nvPr/>
        </p:nvCxnSpPr>
        <p:spPr>
          <a:xfrm flipH="1">
            <a:off x="8166874" y="655607"/>
            <a:ext cx="42100" cy="5945415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tângulo de cantos arredondados 5"/>
          <p:cNvSpPr/>
          <p:nvPr/>
        </p:nvSpPr>
        <p:spPr>
          <a:xfrm>
            <a:off x="7273113" y="2226792"/>
            <a:ext cx="1872002" cy="42606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Presidência</a:t>
            </a:r>
          </a:p>
        </p:txBody>
      </p:sp>
      <p:cxnSp>
        <p:nvCxnSpPr>
          <p:cNvPr id="106" name="Straight Connector 200"/>
          <p:cNvCxnSpPr/>
          <p:nvPr/>
        </p:nvCxnSpPr>
        <p:spPr>
          <a:xfrm flipV="1">
            <a:off x="6557060" y="5213563"/>
            <a:ext cx="3380547" cy="124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Retângulo de cantos arredondados 5"/>
          <p:cNvSpPr/>
          <p:nvPr/>
        </p:nvSpPr>
        <p:spPr>
          <a:xfrm>
            <a:off x="5074254" y="4417850"/>
            <a:ext cx="2054118" cy="470377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Assessoria de Planejamento Estratégico</a:t>
            </a:r>
          </a:p>
        </p:txBody>
      </p:sp>
      <p:sp>
        <p:nvSpPr>
          <p:cNvPr id="136" name="Retângulo de cantos arredondados 5"/>
          <p:cNvSpPr/>
          <p:nvPr/>
        </p:nvSpPr>
        <p:spPr>
          <a:xfrm>
            <a:off x="5117850" y="3442369"/>
            <a:ext cx="2054118" cy="45805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Consultoria Jurídica</a:t>
            </a:r>
          </a:p>
        </p:txBody>
      </p:sp>
      <p:sp>
        <p:nvSpPr>
          <p:cNvPr id="138" name="Retângulo de cantos arredondados 5"/>
          <p:cNvSpPr/>
          <p:nvPr/>
        </p:nvSpPr>
        <p:spPr>
          <a:xfrm>
            <a:off x="5106963" y="5013425"/>
            <a:ext cx="2011884" cy="447716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Assessoria da Presidência 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Comunicação e Ouvidoria</a:t>
            </a:r>
          </a:p>
        </p:txBody>
      </p:sp>
      <p:sp>
        <p:nvSpPr>
          <p:cNvPr id="152" name="Retângulo de cantos arredondados 5"/>
          <p:cNvSpPr/>
          <p:nvPr/>
        </p:nvSpPr>
        <p:spPr>
          <a:xfrm>
            <a:off x="9417998" y="3478142"/>
            <a:ext cx="2285093" cy="461861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Assessoria da Presidência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Fiscalização, </a:t>
            </a:r>
            <a:r>
              <a:rPr lang="pt-BR" sz="1200" b="1" dirty="0" err="1">
                <a:solidFill>
                  <a:srgbClr val="000000"/>
                </a:solidFill>
              </a:rPr>
              <a:t>Cont</a:t>
            </a:r>
            <a:r>
              <a:rPr lang="pt-BR" sz="1200" b="1" dirty="0">
                <a:solidFill>
                  <a:srgbClr val="000000"/>
                </a:solidFill>
              </a:rPr>
              <a:t> Local e SMS</a:t>
            </a:r>
          </a:p>
        </p:txBody>
      </p:sp>
      <p:sp>
        <p:nvSpPr>
          <p:cNvPr id="153" name="Retângulo de cantos arredondados 5"/>
          <p:cNvSpPr/>
          <p:nvPr/>
        </p:nvSpPr>
        <p:spPr>
          <a:xfrm>
            <a:off x="9411403" y="4472342"/>
            <a:ext cx="2285094" cy="401439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Ouvidor</a:t>
            </a:r>
          </a:p>
        </p:txBody>
      </p:sp>
      <p:sp>
        <p:nvSpPr>
          <p:cNvPr id="154" name="Retângulo de cantos arredondados 5"/>
          <p:cNvSpPr/>
          <p:nvPr/>
        </p:nvSpPr>
        <p:spPr>
          <a:xfrm>
            <a:off x="9455888" y="5007082"/>
            <a:ext cx="2240609" cy="44887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Auditoria Interna</a:t>
            </a:r>
          </a:p>
        </p:txBody>
      </p:sp>
      <p:sp>
        <p:nvSpPr>
          <p:cNvPr id="168" name="Retângulo de cantos arredondados 5"/>
          <p:cNvSpPr/>
          <p:nvPr/>
        </p:nvSpPr>
        <p:spPr>
          <a:xfrm>
            <a:off x="1101126" y="5780369"/>
            <a:ext cx="1941403" cy="55365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Diretoria de Finanças e Comercialização</a:t>
            </a:r>
          </a:p>
        </p:txBody>
      </p:sp>
      <p:sp>
        <p:nvSpPr>
          <p:cNvPr id="175" name="Retângulo de cantos arredondados 5"/>
          <p:cNvSpPr/>
          <p:nvPr/>
        </p:nvSpPr>
        <p:spPr>
          <a:xfrm>
            <a:off x="2183998" y="7071005"/>
            <a:ext cx="1255475" cy="644021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Gerência de  Controle e Finanças</a:t>
            </a:r>
          </a:p>
        </p:txBody>
      </p:sp>
      <p:sp>
        <p:nvSpPr>
          <p:cNvPr id="187" name="Retângulo de cantos arredondados 5"/>
          <p:cNvSpPr/>
          <p:nvPr/>
        </p:nvSpPr>
        <p:spPr>
          <a:xfrm>
            <a:off x="7245237" y="5823344"/>
            <a:ext cx="1941403" cy="532357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Diretoria Técnica</a:t>
            </a:r>
          </a:p>
        </p:txBody>
      </p:sp>
      <p:sp>
        <p:nvSpPr>
          <p:cNvPr id="188" name="Retângulo de cantos arredondados 5"/>
          <p:cNvSpPr/>
          <p:nvPr/>
        </p:nvSpPr>
        <p:spPr>
          <a:xfrm>
            <a:off x="7886791" y="7130544"/>
            <a:ext cx="1597344" cy="567584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Superintendência de Desenvolvimento e Produção</a:t>
            </a:r>
          </a:p>
        </p:txBody>
      </p:sp>
      <p:cxnSp>
        <p:nvCxnSpPr>
          <p:cNvPr id="21" name="Conector reto 20"/>
          <p:cNvCxnSpPr>
            <a:cxnSpLocks/>
          </p:cNvCxnSpPr>
          <p:nvPr/>
        </p:nvCxnSpPr>
        <p:spPr>
          <a:xfrm>
            <a:off x="1270569" y="6594048"/>
            <a:ext cx="1402293" cy="213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reto 172"/>
          <p:cNvCxnSpPr>
            <a:cxnSpLocks/>
          </p:cNvCxnSpPr>
          <p:nvPr/>
        </p:nvCxnSpPr>
        <p:spPr>
          <a:xfrm>
            <a:off x="2009660" y="5575829"/>
            <a:ext cx="12670437" cy="3796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56"/>
          <p:cNvCxnSpPr>
            <a:cxnSpLocks/>
          </p:cNvCxnSpPr>
          <p:nvPr/>
        </p:nvCxnSpPr>
        <p:spPr>
          <a:xfrm>
            <a:off x="1270569" y="6817548"/>
            <a:ext cx="13409528" cy="67061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etângulo de cantos arredondados 5"/>
          <p:cNvSpPr/>
          <p:nvPr/>
        </p:nvSpPr>
        <p:spPr>
          <a:xfrm>
            <a:off x="7328438" y="105949"/>
            <a:ext cx="1816677" cy="53860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Acionista 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União Federal</a:t>
            </a:r>
          </a:p>
        </p:txBody>
      </p:sp>
      <p:sp>
        <p:nvSpPr>
          <p:cNvPr id="94" name="Retângulo de cantos arredondados 5"/>
          <p:cNvSpPr/>
          <p:nvPr/>
        </p:nvSpPr>
        <p:spPr>
          <a:xfrm>
            <a:off x="7379238" y="939402"/>
            <a:ext cx="1688065" cy="408491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Conselho de Administração </a:t>
            </a:r>
          </a:p>
        </p:txBody>
      </p:sp>
      <p:sp>
        <p:nvSpPr>
          <p:cNvPr id="95" name="Retângulo de cantos arredondados 5"/>
          <p:cNvSpPr/>
          <p:nvPr/>
        </p:nvSpPr>
        <p:spPr>
          <a:xfrm>
            <a:off x="9426687" y="655608"/>
            <a:ext cx="1738446" cy="324814"/>
          </a:xfrm>
          <a:prstGeom prst="roundRect">
            <a:avLst>
              <a:gd name="adj" fmla="val 18953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Conselho Fiscal</a:t>
            </a:r>
          </a:p>
        </p:txBody>
      </p:sp>
      <p:cxnSp>
        <p:nvCxnSpPr>
          <p:cNvPr id="96" name="Conector reto 95"/>
          <p:cNvCxnSpPr/>
          <p:nvPr/>
        </p:nvCxnSpPr>
        <p:spPr>
          <a:xfrm>
            <a:off x="9052552" y="1169644"/>
            <a:ext cx="4168293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cxnSpLocks/>
          </p:cNvCxnSpPr>
          <p:nvPr/>
        </p:nvCxnSpPr>
        <p:spPr>
          <a:xfrm>
            <a:off x="13184258" y="1186213"/>
            <a:ext cx="47682" cy="4001292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CaixaDeTexto 96"/>
          <p:cNvSpPr txBox="1"/>
          <p:nvPr/>
        </p:nvSpPr>
        <p:spPr>
          <a:xfrm>
            <a:off x="383987" y="193780"/>
            <a:ext cx="395922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accent2"/>
                </a:solidFill>
              </a:rPr>
              <a:t>Estrutura Organizacional</a:t>
            </a:r>
          </a:p>
        </p:txBody>
      </p:sp>
      <p:sp>
        <p:nvSpPr>
          <p:cNvPr id="116" name="Retângulo de cantos arredondados 5"/>
          <p:cNvSpPr/>
          <p:nvPr/>
        </p:nvSpPr>
        <p:spPr>
          <a:xfrm>
            <a:off x="13652366" y="5818436"/>
            <a:ext cx="1941403" cy="485849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Diretoria de Gestão de </a:t>
            </a:r>
            <a:br>
              <a:rPr lang="pt-BR" sz="1200" b="1" dirty="0">
                <a:solidFill>
                  <a:srgbClr val="000000"/>
                </a:solidFill>
              </a:rPr>
            </a:br>
            <a:r>
              <a:rPr lang="pt-BR" sz="1200" b="1" dirty="0">
                <a:solidFill>
                  <a:srgbClr val="000000"/>
                </a:solidFill>
              </a:rPr>
              <a:t>Contratos</a:t>
            </a:r>
          </a:p>
        </p:txBody>
      </p:sp>
      <p:sp>
        <p:nvSpPr>
          <p:cNvPr id="117" name="Retângulo de cantos arredondados 5"/>
          <p:cNvSpPr/>
          <p:nvPr/>
        </p:nvSpPr>
        <p:spPr>
          <a:xfrm>
            <a:off x="9627438" y="7108110"/>
            <a:ext cx="1626602" cy="567584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Superintendência </a:t>
            </a:r>
            <a:br>
              <a:rPr lang="pt-BR" sz="1200" b="1" dirty="0">
                <a:solidFill>
                  <a:srgbClr val="000000"/>
                </a:solidFill>
              </a:rPr>
            </a:br>
            <a:r>
              <a:rPr lang="pt-BR" sz="1200" b="1" dirty="0">
                <a:solidFill>
                  <a:srgbClr val="000000"/>
                </a:solidFill>
              </a:rPr>
              <a:t>de Exploração</a:t>
            </a:r>
          </a:p>
        </p:txBody>
      </p:sp>
      <p:cxnSp>
        <p:nvCxnSpPr>
          <p:cNvPr id="126" name="Conector reto 125"/>
          <p:cNvCxnSpPr>
            <a:cxnSpLocks/>
          </p:cNvCxnSpPr>
          <p:nvPr/>
        </p:nvCxnSpPr>
        <p:spPr>
          <a:xfrm>
            <a:off x="4336751" y="6591791"/>
            <a:ext cx="7748263" cy="35188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200"/>
          <p:cNvCxnSpPr>
            <a:cxnSpLocks/>
          </p:cNvCxnSpPr>
          <p:nvPr/>
        </p:nvCxnSpPr>
        <p:spPr>
          <a:xfrm flipV="1">
            <a:off x="6919960" y="1487322"/>
            <a:ext cx="3648418" cy="17543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Retângulo de cantos arredondados 5"/>
          <p:cNvSpPr/>
          <p:nvPr/>
        </p:nvSpPr>
        <p:spPr>
          <a:xfrm>
            <a:off x="9424535" y="1349593"/>
            <a:ext cx="1738446" cy="324814"/>
          </a:xfrm>
          <a:prstGeom prst="roundRect">
            <a:avLst>
              <a:gd name="adj" fmla="val 18953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Comitê de Auditoria </a:t>
            </a:r>
          </a:p>
        </p:txBody>
      </p:sp>
      <p:sp>
        <p:nvSpPr>
          <p:cNvPr id="165" name="Retângulo de cantos arredondados 5"/>
          <p:cNvSpPr/>
          <p:nvPr/>
        </p:nvSpPr>
        <p:spPr>
          <a:xfrm>
            <a:off x="7283859" y="1703684"/>
            <a:ext cx="1872002" cy="38535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Diretoria Executiva</a:t>
            </a:r>
          </a:p>
        </p:txBody>
      </p:sp>
      <p:sp>
        <p:nvSpPr>
          <p:cNvPr id="243" name="Retângulo de cantos arredondados 5"/>
          <p:cNvSpPr/>
          <p:nvPr/>
        </p:nvSpPr>
        <p:spPr>
          <a:xfrm>
            <a:off x="5287498" y="1138842"/>
            <a:ext cx="1738446" cy="644664"/>
          </a:xfrm>
          <a:prstGeom prst="roundRect">
            <a:avLst>
              <a:gd name="adj" fmla="val 18953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Comitê de Pessoas, Elegibilidade, Sucessão e Remuneração</a:t>
            </a:r>
          </a:p>
        </p:txBody>
      </p:sp>
      <p:cxnSp>
        <p:nvCxnSpPr>
          <p:cNvPr id="127" name="Conector reto 126"/>
          <p:cNvCxnSpPr/>
          <p:nvPr/>
        </p:nvCxnSpPr>
        <p:spPr>
          <a:xfrm>
            <a:off x="2714951" y="2433205"/>
            <a:ext cx="0" cy="1965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to 131"/>
          <p:cNvCxnSpPr/>
          <p:nvPr/>
        </p:nvCxnSpPr>
        <p:spPr>
          <a:xfrm>
            <a:off x="1008793" y="2413398"/>
            <a:ext cx="0" cy="1965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to 141"/>
          <p:cNvCxnSpPr/>
          <p:nvPr/>
        </p:nvCxnSpPr>
        <p:spPr>
          <a:xfrm flipH="1">
            <a:off x="1836074" y="2092202"/>
            <a:ext cx="6622" cy="723822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Retângulo de cantos arredondados 5"/>
          <p:cNvSpPr/>
          <p:nvPr/>
        </p:nvSpPr>
        <p:spPr>
          <a:xfrm>
            <a:off x="1335939" y="1859209"/>
            <a:ext cx="1052846" cy="455783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</a:rPr>
              <a:t>Diretor Presidente</a:t>
            </a:r>
          </a:p>
        </p:txBody>
      </p:sp>
      <p:sp>
        <p:nvSpPr>
          <p:cNvPr id="162" name="Retângulo de cantos arredondados 5"/>
          <p:cNvSpPr/>
          <p:nvPr/>
        </p:nvSpPr>
        <p:spPr>
          <a:xfrm>
            <a:off x="232895" y="2540486"/>
            <a:ext cx="1141132" cy="780885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</a:rPr>
              <a:t>Diretoria de Finanças e Comercialização</a:t>
            </a:r>
          </a:p>
        </p:txBody>
      </p:sp>
      <p:sp>
        <p:nvSpPr>
          <p:cNvPr id="169" name="Retângulo de cantos arredondados 5"/>
          <p:cNvSpPr/>
          <p:nvPr/>
        </p:nvSpPr>
        <p:spPr>
          <a:xfrm>
            <a:off x="1478342" y="2557882"/>
            <a:ext cx="763739" cy="724806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</a:rPr>
              <a:t>Diretoria Técnica</a:t>
            </a:r>
          </a:p>
        </p:txBody>
      </p:sp>
      <p:sp>
        <p:nvSpPr>
          <p:cNvPr id="171" name="Retângulo de cantos arredondados 5"/>
          <p:cNvSpPr/>
          <p:nvPr/>
        </p:nvSpPr>
        <p:spPr>
          <a:xfrm>
            <a:off x="2372765" y="2546843"/>
            <a:ext cx="959442" cy="74984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</a:rPr>
              <a:t>Diretoria de Gestão de Contratos</a:t>
            </a:r>
          </a:p>
        </p:txBody>
      </p:sp>
      <p:cxnSp>
        <p:nvCxnSpPr>
          <p:cNvPr id="202" name="Conector reto 201"/>
          <p:cNvCxnSpPr/>
          <p:nvPr/>
        </p:nvCxnSpPr>
        <p:spPr>
          <a:xfrm>
            <a:off x="1010224" y="2425477"/>
            <a:ext cx="1700953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Retângulo 206"/>
          <p:cNvSpPr/>
          <p:nvPr/>
        </p:nvSpPr>
        <p:spPr>
          <a:xfrm>
            <a:off x="138385" y="1443779"/>
            <a:ext cx="3750387" cy="215787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pt-BR" sz="1200" dirty="0"/>
          </a:p>
        </p:txBody>
      </p:sp>
      <p:sp>
        <p:nvSpPr>
          <p:cNvPr id="208" name="CaixaDeTexto 207"/>
          <p:cNvSpPr txBox="1"/>
          <p:nvPr/>
        </p:nvSpPr>
        <p:spPr>
          <a:xfrm>
            <a:off x="1163103" y="1558455"/>
            <a:ext cx="1700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Diretoria Executiva</a:t>
            </a:r>
          </a:p>
        </p:txBody>
      </p:sp>
      <p:cxnSp>
        <p:nvCxnSpPr>
          <p:cNvPr id="82" name="Conector reto 81"/>
          <p:cNvCxnSpPr/>
          <p:nvPr/>
        </p:nvCxnSpPr>
        <p:spPr>
          <a:xfrm>
            <a:off x="4512418" y="6838746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tângulo de cantos arredondados 5"/>
          <p:cNvSpPr/>
          <p:nvPr/>
        </p:nvSpPr>
        <p:spPr>
          <a:xfrm>
            <a:off x="3785610" y="7096029"/>
            <a:ext cx="1080558" cy="644020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Gerência de Recursos Humanos</a:t>
            </a:r>
          </a:p>
        </p:txBody>
      </p:sp>
      <p:cxnSp>
        <p:nvCxnSpPr>
          <p:cNvPr id="101" name="Conector reto 100">
            <a:extLst>
              <a:ext uri="{FF2B5EF4-FFF2-40B4-BE49-F238E27FC236}">
                <a16:creationId xmlns:a16="http://schemas.microsoft.com/office/drawing/2014/main" id="{A9FE901A-6566-4087-AA73-C66666BD1D2B}"/>
              </a:ext>
            </a:extLst>
          </p:cNvPr>
          <p:cNvCxnSpPr>
            <a:cxnSpLocks/>
          </p:cNvCxnSpPr>
          <p:nvPr/>
        </p:nvCxnSpPr>
        <p:spPr>
          <a:xfrm>
            <a:off x="12085014" y="6647155"/>
            <a:ext cx="0" cy="859402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Retângulo de cantos arredondados 5"/>
          <p:cNvSpPr/>
          <p:nvPr/>
        </p:nvSpPr>
        <p:spPr>
          <a:xfrm>
            <a:off x="11372391" y="7104963"/>
            <a:ext cx="1651049" cy="567584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Superintendência </a:t>
            </a:r>
            <a:br>
              <a:rPr lang="pt-BR" sz="1200" b="1" dirty="0">
                <a:solidFill>
                  <a:srgbClr val="000000"/>
                </a:solidFill>
              </a:rPr>
            </a:br>
            <a:r>
              <a:rPr lang="pt-BR" sz="1200" b="1" dirty="0">
                <a:solidFill>
                  <a:srgbClr val="000000"/>
                </a:solidFill>
              </a:rPr>
              <a:t>de Reservatórios</a:t>
            </a:r>
          </a:p>
        </p:txBody>
      </p:sp>
      <p:sp>
        <p:nvSpPr>
          <p:cNvPr id="108" name="Retângulo de cantos arredondados 5">
            <a:extLst>
              <a:ext uri="{FF2B5EF4-FFF2-40B4-BE49-F238E27FC236}">
                <a16:creationId xmlns:a16="http://schemas.microsoft.com/office/drawing/2014/main" id="{5F231980-FC3A-4A3A-B4C1-F633F554DB56}"/>
              </a:ext>
            </a:extLst>
          </p:cNvPr>
          <p:cNvSpPr/>
          <p:nvPr/>
        </p:nvSpPr>
        <p:spPr>
          <a:xfrm>
            <a:off x="13882587" y="7104526"/>
            <a:ext cx="1750450" cy="594610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9 Gerências Executivas para os 23 contratos e AIPs *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DE568B7C-BEAD-7F49-06C1-0EF9DFCB5EBE}"/>
              </a:ext>
            </a:extLst>
          </p:cNvPr>
          <p:cNvSpPr txBox="1"/>
          <p:nvPr/>
        </p:nvSpPr>
        <p:spPr>
          <a:xfrm>
            <a:off x="10166827" y="7808378"/>
            <a:ext cx="5713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Gerências Executivas*</a:t>
            </a:r>
          </a:p>
          <a:p>
            <a:r>
              <a:rPr lang="pt-BR" sz="1200" dirty="0"/>
              <a:t>Libra, Búzios, Entorno do Sapinhoá, Peroba, Dois Irmãos, Pau Brasil e Acordos de Individualização da Produção (</a:t>
            </a:r>
            <a:r>
              <a:rPr lang="pt-BR" sz="1200" dirty="0" err="1"/>
              <a:t>AIPs</a:t>
            </a:r>
            <a:r>
              <a:rPr lang="pt-BR" sz="1200" dirty="0"/>
              <a:t>), Norte de Carcará, Uirapuru e Aram. Tartaruga Verde Sudoeste, Sul de Gato do Mato, Alto de Cabo Frio Central, Alto de Cabo Frio Oeste, Saturno e </a:t>
            </a:r>
            <a:r>
              <a:rPr lang="pt-BR" sz="1200" dirty="0" err="1"/>
              <a:t>AIPs</a:t>
            </a:r>
            <a:r>
              <a:rPr lang="pt-BR" sz="1200" dirty="0"/>
              <a:t>, Norte de Carcará, Uirapuru e Aram, Itapu, Atapu, Sépia, Titã e Três Marias.   </a:t>
            </a:r>
          </a:p>
        </p:txBody>
      </p:sp>
      <p:sp>
        <p:nvSpPr>
          <p:cNvPr id="8" name="Retângulo de cantos arredondados 5">
            <a:extLst>
              <a:ext uri="{FF2B5EF4-FFF2-40B4-BE49-F238E27FC236}">
                <a16:creationId xmlns:a16="http://schemas.microsoft.com/office/drawing/2014/main" id="{12E9D115-2C1D-28E9-DA78-5CC67E4B2096}"/>
              </a:ext>
            </a:extLst>
          </p:cNvPr>
          <p:cNvSpPr/>
          <p:nvPr/>
        </p:nvSpPr>
        <p:spPr>
          <a:xfrm>
            <a:off x="6395005" y="7101135"/>
            <a:ext cx="1347640" cy="62911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Gerência 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Tecnologia Informação</a:t>
            </a:r>
          </a:p>
        </p:txBody>
      </p:sp>
      <p:sp>
        <p:nvSpPr>
          <p:cNvPr id="20" name="Retângulo de cantos arredondados 5">
            <a:extLst>
              <a:ext uri="{FF2B5EF4-FFF2-40B4-BE49-F238E27FC236}">
                <a16:creationId xmlns:a16="http://schemas.microsoft.com/office/drawing/2014/main" id="{A18C1861-CFA4-9001-71BD-95E2290CF5EF}"/>
              </a:ext>
            </a:extLst>
          </p:cNvPr>
          <p:cNvSpPr/>
          <p:nvPr/>
        </p:nvSpPr>
        <p:spPr>
          <a:xfrm>
            <a:off x="5106963" y="2837686"/>
            <a:ext cx="2099516" cy="44500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Chefe de Gabinete</a:t>
            </a:r>
          </a:p>
        </p:txBody>
      </p:sp>
      <p:sp>
        <p:nvSpPr>
          <p:cNvPr id="12" name="Retângulo de cantos arredondados 5">
            <a:extLst>
              <a:ext uri="{FF2B5EF4-FFF2-40B4-BE49-F238E27FC236}">
                <a16:creationId xmlns:a16="http://schemas.microsoft.com/office/drawing/2014/main" id="{1EB6F728-63A9-B29B-E59B-391A5C825318}"/>
              </a:ext>
            </a:extLst>
          </p:cNvPr>
          <p:cNvSpPr/>
          <p:nvPr/>
        </p:nvSpPr>
        <p:spPr>
          <a:xfrm>
            <a:off x="9438051" y="2848485"/>
            <a:ext cx="2276215" cy="461861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Assessoria da Presidência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Sec. Governança Corporativa</a:t>
            </a:r>
          </a:p>
        </p:txBody>
      </p:sp>
      <p:sp>
        <p:nvSpPr>
          <p:cNvPr id="18" name="Retângulo de cantos arredondados 5">
            <a:extLst>
              <a:ext uri="{FF2B5EF4-FFF2-40B4-BE49-F238E27FC236}">
                <a16:creationId xmlns:a16="http://schemas.microsoft.com/office/drawing/2014/main" id="{9B199481-2B37-0B41-601A-D9DCC58E2BCD}"/>
              </a:ext>
            </a:extLst>
          </p:cNvPr>
          <p:cNvSpPr/>
          <p:nvPr/>
        </p:nvSpPr>
        <p:spPr>
          <a:xfrm>
            <a:off x="9413169" y="3996030"/>
            <a:ext cx="2285094" cy="401439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Corregedor</a:t>
            </a:r>
          </a:p>
        </p:txBody>
      </p:sp>
      <p:sp>
        <p:nvSpPr>
          <p:cNvPr id="81" name="Rectangle 1">
            <a:extLst>
              <a:ext uri="{FF2B5EF4-FFF2-40B4-BE49-F238E27FC236}">
                <a16:creationId xmlns:a16="http://schemas.microsoft.com/office/drawing/2014/main" id="{1F668454-DC57-491D-893F-BA54DA5C2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2637" y="13901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/>
              </a:rPr>
              <a:t>.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tângulo de cantos arredondados 5">
            <a:extLst>
              <a:ext uri="{FF2B5EF4-FFF2-40B4-BE49-F238E27FC236}">
                <a16:creationId xmlns:a16="http://schemas.microsoft.com/office/drawing/2014/main" id="{FDDBA191-D35F-47D0-9BFF-CA061F543883}"/>
              </a:ext>
            </a:extLst>
          </p:cNvPr>
          <p:cNvSpPr/>
          <p:nvPr/>
        </p:nvSpPr>
        <p:spPr>
          <a:xfrm>
            <a:off x="638011" y="7066555"/>
            <a:ext cx="1351953" cy="62911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1200" b="1" dirty="0" err="1">
                <a:solidFill>
                  <a:srgbClr val="000000"/>
                </a:solidFill>
              </a:rPr>
              <a:t>Superint</a:t>
            </a:r>
            <a:r>
              <a:rPr lang="pt-BR" sz="1200" b="1" dirty="0">
                <a:solidFill>
                  <a:srgbClr val="000000"/>
                </a:solidFill>
              </a:rPr>
              <a:t> </a:t>
            </a:r>
            <a:r>
              <a:rPr lang="pt-BR" sz="1050" b="1" dirty="0">
                <a:solidFill>
                  <a:srgbClr val="000000"/>
                </a:solidFill>
              </a:rPr>
              <a:t>Comercialização </a:t>
            </a:r>
            <a:r>
              <a:rPr lang="pt-BR" sz="1200" b="1" dirty="0">
                <a:solidFill>
                  <a:srgbClr val="000000"/>
                </a:solidFill>
              </a:rPr>
              <a:t>P&amp;G</a:t>
            </a:r>
          </a:p>
        </p:txBody>
      </p:sp>
    </p:spTree>
    <p:extLst>
      <p:ext uri="{BB962C8B-B14F-4D97-AF65-F5344CB8AC3E}">
        <p14:creationId xmlns:p14="http://schemas.microsoft.com/office/powerpoint/2010/main" val="321448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_conteúdo">
  <a:themeElements>
    <a:clrScheme name="TEMA CORES PPSA">
      <a:dk1>
        <a:srgbClr val="022040"/>
      </a:dk1>
      <a:lt1>
        <a:srgbClr val="FFFFFF"/>
      </a:lt1>
      <a:dk2>
        <a:srgbClr val="008192"/>
      </a:dk2>
      <a:lt2>
        <a:srgbClr val="FFFFFF"/>
      </a:lt2>
      <a:accent1>
        <a:srgbClr val="022040"/>
      </a:accent1>
      <a:accent2>
        <a:srgbClr val="11617F"/>
      </a:accent2>
      <a:accent3>
        <a:srgbClr val="008192"/>
      </a:accent3>
      <a:accent4>
        <a:srgbClr val="00999B"/>
      </a:accent4>
      <a:accent5>
        <a:srgbClr val="5CA551"/>
      </a:accent5>
      <a:accent6>
        <a:srgbClr val="F4D222"/>
      </a:accent6>
      <a:hlink>
        <a:srgbClr val="022040"/>
      </a:hlink>
      <a:folHlink>
        <a:srgbClr val="5CA55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8192"/>
        </a:solidFill>
        <a:effectLst/>
      </a:spPr>
      <a:bodyPr rtlCol="0" anchor="ctr"/>
      <a:lstStyle>
        <a:defPPr algn="ctr">
          <a:lnSpc>
            <a:spcPct val="90000"/>
          </a:lnSpc>
          <a:defRPr sz="1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_transiçã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_agradecimento_azu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_caso_especial_foto">
  <a:themeElements>
    <a:clrScheme name="TEMA CORES PPSA">
      <a:dk1>
        <a:srgbClr val="022040"/>
      </a:dk1>
      <a:lt1>
        <a:srgbClr val="FFFFFF"/>
      </a:lt1>
      <a:dk2>
        <a:srgbClr val="008192"/>
      </a:dk2>
      <a:lt2>
        <a:srgbClr val="FFFFFF"/>
      </a:lt2>
      <a:accent1>
        <a:srgbClr val="022040"/>
      </a:accent1>
      <a:accent2>
        <a:srgbClr val="11617F"/>
      </a:accent2>
      <a:accent3>
        <a:srgbClr val="008192"/>
      </a:accent3>
      <a:accent4>
        <a:srgbClr val="00999B"/>
      </a:accent4>
      <a:accent5>
        <a:srgbClr val="5CA551"/>
      </a:accent5>
      <a:accent6>
        <a:srgbClr val="F4D222"/>
      </a:accent6>
      <a:hlink>
        <a:srgbClr val="022040"/>
      </a:hlink>
      <a:folHlink>
        <a:srgbClr val="5CA55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8192"/>
        </a:solidFill>
        <a:effectLst/>
      </a:spPr>
      <a:bodyPr rtlCol="0" anchor="ctr"/>
      <a:lstStyle>
        <a:defPPr algn="ctr">
          <a:lnSpc>
            <a:spcPct val="90000"/>
          </a:lnSpc>
          <a:defRPr sz="1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8557</TotalTime>
  <Words>218</Words>
  <Application>Microsoft Office PowerPoint</Application>
  <PresentationFormat>Personalizar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Tema_conteúdo</vt:lpstr>
      <vt:lpstr>Custom Design</vt:lpstr>
      <vt:lpstr>Tema_transição</vt:lpstr>
      <vt:lpstr>Tema_agradecimento_azul</vt:lpstr>
      <vt:lpstr>Tema_caso_especial_foto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Ana Virginia Nunes Salgado</cp:lastModifiedBy>
  <cp:revision>381</cp:revision>
  <cp:lastPrinted>2020-01-07T15:18:15Z</cp:lastPrinted>
  <dcterms:created xsi:type="dcterms:W3CDTF">2015-12-23T12:43:34Z</dcterms:created>
  <dcterms:modified xsi:type="dcterms:W3CDTF">2025-07-29T16:24:55Z</dcterms:modified>
</cp:coreProperties>
</file>